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26" r:id="rId2"/>
    <p:sldId id="281" r:id="rId3"/>
    <p:sldId id="331" r:id="rId4"/>
    <p:sldId id="332" r:id="rId5"/>
    <p:sldId id="347" r:id="rId6"/>
    <p:sldId id="333" r:id="rId7"/>
    <p:sldId id="346" r:id="rId8"/>
    <p:sldId id="327" r:id="rId9"/>
  </p:sldIdLst>
  <p:sldSz cx="12192000" cy="6858000"/>
  <p:notesSz cx="10693400" cy="6019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3" pos="2448" userDrawn="1">
          <p15:clr>
            <a:srgbClr val="A4A3A4"/>
          </p15:clr>
        </p15:guide>
        <p15:guide id="4" pos="52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10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trudnik Sreda" initials="SS" lastIdx="4" clrIdx="0">
    <p:extLst>
      <p:ext uri="{19B8F6BF-5375-455C-9EA6-DF929625EA0E}">
        <p15:presenceInfo xmlns:p15="http://schemas.microsoft.com/office/powerpoint/2012/main" userId="b62c9a0721ac07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28C"/>
    <a:srgbClr val="F07D00"/>
    <a:srgbClr val="2A7078"/>
    <a:srgbClr val="0B3D6E"/>
    <a:srgbClr val="EDEDED"/>
    <a:srgbClr val="EFF6FD"/>
    <a:srgbClr val="A8D4E2"/>
    <a:srgbClr val="E78103"/>
    <a:srgbClr val="007CC3"/>
    <a:srgbClr val="00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6327"/>
  </p:normalViewPr>
  <p:slideViewPr>
    <p:cSldViewPr>
      <p:cViewPr varScale="1">
        <p:scale>
          <a:sx n="111" d="100"/>
          <a:sy n="111" d="100"/>
        </p:scale>
        <p:origin x="540" y="78"/>
      </p:cViewPr>
      <p:guideLst>
        <p:guide orient="horz" pos="3840"/>
        <p:guide pos="2448"/>
        <p:guide pos="528"/>
        <p:guide orient="horz" pos="2160"/>
        <p:guide orient="horz"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52346-B3C6-E74B-970E-B5C91D3E183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752475"/>
            <a:ext cx="3609975" cy="203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2897188"/>
            <a:ext cx="8553450" cy="2370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718175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5718175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92FB-E016-5647-9E3F-0252B8EE7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3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1pPr>
    <a:lvl2pPr marL="520842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2pPr>
    <a:lvl3pPr marL="1041684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3pPr>
    <a:lvl4pPr marL="1562527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4pPr>
    <a:lvl5pPr marL="2083369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5pPr>
    <a:lvl6pPr marL="2604211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6pPr>
    <a:lvl7pPr marL="3125053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7pPr>
    <a:lvl8pPr marL="3645896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8pPr>
    <a:lvl9pPr marL="4166738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92FB-E016-5647-9E3F-0252B8EE707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9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90646"/>
            <a:ext cx="7187792" cy="482119"/>
          </a:xfrm>
        </p:spPr>
        <p:txBody>
          <a:bodyPr lIns="0" tIns="0" rIns="0" bIns="0"/>
          <a:lstStyle>
            <a:lvl1pPr>
              <a:defRPr sz="3135" b="0" i="0">
                <a:solidFill>
                  <a:srgbClr val="008BD2"/>
                </a:solidFill>
                <a:latin typeface="Geologica Medium" pitchFamily="2" charset="0"/>
                <a:cs typeface="Geologica Medium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45443"/>
          </a:xfrm>
        </p:spPr>
        <p:txBody>
          <a:bodyPr lIns="0" tIns="0" rIns="0" bIns="0"/>
          <a:lstStyle>
            <a:lvl1pPr>
              <a:defRPr sz="1596" b="0" i="0">
                <a:latin typeface="Geologica" pitchFamily="2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525" y="172353"/>
            <a:ext cx="7187792" cy="482440"/>
          </a:xfrm>
        </p:spPr>
        <p:txBody>
          <a:bodyPr lIns="0" tIns="0" rIns="0" bIns="0"/>
          <a:lstStyle>
            <a:lvl1pPr>
              <a:defRPr sz="3135" b="0" i="0">
                <a:solidFill>
                  <a:srgbClr val="008BD2"/>
                </a:solidFill>
                <a:latin typeface="Geologica" pitchFamily="2" charset="0"/>
                <a:cs typeface="Geologica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06296" y="1690873"/>
            <a:ext cx="4855805" cy="298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38" b="0" i="0">
                <a:solidFill>
                  <a:schemeClr val="bg1"/>
                </a:solidFill>
                <a:latin typeface="Geologica" pitchFamily="2" charset="0"/>
                <a:cs typeface="Geologica" pitchFamily="2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73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52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29" userDrawn="1">
          <p15:clr>
            <a:srgbClr val="FBAE40"/>
          </p15:clr>
        </p15:guide>
        <p15:guide id="2" pos="91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39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53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06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525" y="172353"/>
            <a:ext cx="7187792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008BD2"/>
                </a:solidFill>
                <a:latin typeface="Geologica Thin"/>
                <a:cs typeface="Geologica Thin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1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70" r:id="rId4"/>
    <p:sldLayoutId id="2147483668" r:id="rId5"/>
    <p:sldLayoutId id="2147483671" r:id="rId6"/>
    <p:sldLayoutId id="2147483672" r:id="rId7"/>
  </p:sldLayoutIdLst>
  <p:hf hdr="0" ftr="0" dt="0"/>
  <p:txStyles>
    <p:titleStyle>
      <a:lvl1pPr>
        <a:defRPr b="0" i="0">
          <a:latin typeface="Geologica Medium" pitchFamily="2" charset="0"/>
          <a:ea typeface="+mj-ea"/>
          <a:cs typeface="+mj-cs"/>
        </a:defRPr>
      </a:lvl1pPr>
    </p:titleStyle>
    <p:bodyStyle>
      <a:lvl1pPr marL="0">
        <a:defRPr b="0" i="0">
          <a:latin typeface="Geologica" pitchFamily="2" charset="0"/>
          <a:ea typeface="+mn-ea"/>
          <a:cs typeface="+mn-cs"/>
        </a:defRPr>
      </a:lvl1pPr>
      <a:lvl2pPr marL="521207">
        <a:defRPr>
          <a:latin typeface="+mn-lt"/>
          <a:ea typeface="+mn-ea"/>
          <a:cs typeface="+mn-cs"/>
        </a:defRPr>
      </a:lvl2pPr>
      <a:lvl3pPr marL="1042414">
        <a:defRPr>
          <a:latin typeface="+mn-lt"/>
          <a:ea typeface="+mn-ea"/>
          <a:cs typeface="+mn-cs"/>
        </a:defRPr>
      </a:lvl3pPr>
      <a:lvl4pPr marL="1563620">
        <a:defRPr>
          <a:latin typeface="+mn-lt"/>
          <a:ea typeface="+mn-ea"/>
          <a:cs typeface="+mn-cs"/>
        </a:defRPr>
      </a:lvl4pPr>
      <a:lvl5pPr marL="2084827">
        <a:defRPr>
          <a:latin typeface="+mn-lt"/>
          <a:ea typeface="+mn-ea"/>
          <a:cs typeface="+mn-cs"/>
        </a:defRPr>
      </a:lvl5pPr>
      <a:lvl6pPr marL="2606034">
        <a:defRPr>
          <a:latin typeface="+mn-lt"/>
          <a:ea typeface="+mn-ea"/>
          <a:cs typeface="+mn-cs"/>
        </a:defRPr>
      </a:lvl6pPr>
      <a:lvl7pPr marL="3127241">
        <a:defRPr>
          <a:latin typeface="+mn-lt"/>
          <a:ea typeface="+mn-ea"/>
          <a:cs typeface="+mn-cs"/>
        </a:defRPr>
      </a:lvl7pPr>
      <a:lvl8pPr marL="3648447">
        <a:defRPr>
          <a:latin typeface="+mn-lt"/>
          <a:ea typeface="+mn-ea"/>
          <a:cs typeface="+mn-cs"/>
        </a:defRPr>
      </a:lvl8pPr>
      <a:lvl9pPr marL="416965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21207">
        <a:defRPr>
          <a:latin typeface="+mn-lt"/>
          <a:ea typeface="+mn-ea"/>
          <a:cs typeface="+mn-cs"/>
        </a:defRPr>
      </a:lvl2pPr>
      <a:lvl3pPr marL="1042414">
        <a:defRPr>
          <a:latin typeface="+mn-lt"/>
          <a:ea typeface="+mn-ea"/>
          <a:cs typeface="+mn-cs"/>
        </a:defRPr>
      </a:lvl3pPr>
      <a:lvl4pPr marL="1563620">
        <a:defRPr>
          <a:latin typeface="+mn-lt"/>
          <a:ea typeface="+mn-ea"/>
          <a:cs typeface="+mn-cs"/>
        </a:defRPr>
      </a:lvl4pPr>
      <a:lvl5pPr marL="2084827">
        <a:defRPr>
          <a:latin typeface="+mn-lt"/>
          <a:ea typeface="+mn-ea"/>
          <a:cs typeface="+mn-cs"/>
        </a:defRPr>
      </a:lvl5pPr>
      <a:lvl6pPr marL="2606034">
        <a:defRPr>
          <a:latin typeface="+mn-lt"/>
          <a:ea typeface="+mn-ea"/>
          <a:cs typeface="+mn-cs"/>
        </a:defRPr>
      </a:lvl6pPr>
      <a:lvl7pPr marL="3127241">
        <a:defRPr>
          <a:latin typeface="+mn-lt"/>
          <a:ea typeface="+mn-ea"/>
          <a:cs typeface="+mn-cs"/>
        </a:defRPr>
      </a:lvl7pPr>
      <a:lvl8pPr marL="3648447">
        <a:defRPr>
          <a:latin typeface="+mn-lt"/>
          <a:ea typeface="+mn-ea"/>
          <a:cs typeface="+mn-cs"/>
        </a:defRPr>
      </a:lvl8pPr>
      <a:lvl9pPr marL="416965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6FB44E-1648-4E2B-9901-2693E1BFE1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4939" r="52973" b="14299"/>
          <a:stretch/>
        </p:blipFill>
        <p:spPr>
          <a:xfrm>
            <a:off x="-152400" y="0"/>
            <a:ext cx="12344400" cy="6857999"/>
          </a:xfrm>
          <a:custGeom>
            <a:avLst/>
            <a:gdLst>
              <a:gd name="connsiteX0" fmla="*/ 0 w 11963400"/>
              <a:gd name="connsiteY0" fmla="*/ 0 h 6858000"/>
              <a:gd name="connsiteX1" fmla="*/ 11963400 w 11963400"/>
              <a:gd name="connsiteY1" fmla="*/ 0 h 6858000"/>
              <a:gd name="connsiteX2" fmla="*/ 11963400 w 11963400"/>
              <a:gd name="connsiteY2" fmla="*/ 6858000 h 6858000"/>
              <a:gd name="connsiteX3" fmla="*/ 0 w 11963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3400" h="6858000">
                <a:moveTo>
                  <a:pt x="0" y="0"/>
                </a:moveTo>
                <a:lnTo>
                  <a:pt x="11963400" y="0"/>
                </a:lnTo>
                <a:lnTo>
                  <a:pt x="119634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FC8EEC-86E6-4EEB-BC3D-E771A27D0B92}"/>
              </a:ext>
            </a:extLst>
          </p:cNvPr>
          <p:cNvSpPr/>
          <p:nvPr/>
        </p:nvSpPr>
        <p:spPr>
          <a:xfrm>
            <a:off x="5867400" y="4393287"/>
            <a:ext cx="6172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ОТЧЕТ</a:t>
            </a:r>
            <a:br>
              <a:rPr lang="ru-RU" sz="28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 РЕАЛИЗАЦИИ НАПРАВЛЕНИЯ </a:t>
            </a:r>
            <a:br>
              <a:rPr lang="ru-RU" sz="28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«ЦИФРОВОЙ МУНИЦИПАЛИТЕТ»</a:t>
            </a:r>
            <a:br>
              <a:rPr lang="ru-RU" sz="28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ЗА 2025 ГОД </a:t>
            </a:r>
            <a:endParaRPr lang="ru-RU" sz="28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015A7A-EF74-4AAB-BFED-D4A900B9487B}"/>
              </a:ext>
            </a:extLst>
          </p:cNvPr>
          <p:cNvSpPr/>
          <p:nvPr/>
        </p:nvSpPr>
        <p:spPr>
          <a:xfrm>
            <a:off x="457200" y="5747504"/>
            <a:ext cx="1424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9C802-C958-4473-85A4-141B7DB17645}"/>
              </a:ext>
            </a:extLst>
          </p:cNvPr>
          <p:cNvSpPr txBox="1"/>
          <p:nvPr/>
        </p:nvSpPr>
        <p:spPr>
          <a:xfrm>
            <a:off x="228600" y="715547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АДМИНИСТРАЦИЯ ГОРОДА </a:t>
            </a:r>
            <a:r>
              <a:rPr lang="ru-RU" sz="1400" dirty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СУРГУТА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381000"/>
            <a:ext cx="815510" cy="995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69C802-C958-4473-85A4-141B7DB17645}"/>
              </a:ext>
            </a:extLst>
          </p:cNvPr>
          <p:cNvSpPr txBox="1"/>
          <p:nvPr/>
        </p:nvSpPr>
        <p:spPr>
          <a:xfrm>
            <a:off x="228600" y="371912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ХАНТЫ-МАНСИЙСКИЙ АВТОНОМНЫЙ ОКРУГ-ЮГРА</a:t>
            </a:r>
            <a:endParaRPr lang="ru-RU" sz="1400" dirty="0">
              <a:solidFill>
                <a:srgbClr val="005D64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9BA7E-A320-E792-202B-BE28FDE5F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6D45CA66-82BC-31C9-3ADE-C9765785B81B}"/>
              </a:ext>
            </a:extLst>
          </p:cNvPr>
          <p:cNvSpPr/>
          <p:nvPr/>
        </p:nvSpPr>
        <p:spPr>
          <a:xfrm rot="10800000">
            <a:off x="2792558" y="5120091"/>
            <a:ext cx="9399141" cy="1737909"/>
          </a:xfrm>
          <a:custGeom>
            <a:avLst/>
            <a:gdLst>
              <a:gd name="connsiteX0" fmla="*/ 7493603 w 8250357"/>
              <a:gd name="connsiteY0" fmla="*/ 1525498 h 1525498"/>
              <a:gd name="connsiteX1" fmla="*/ 0 w 8250357"/>
              <a:gd name="connsiteY1" fmla="*/ 1525498 h 1525498"/>
              <a:gd name="connsiteX2" fmla="*/ 0 w 8250357"/>
              <a:gd name="connsiteY2" fmla="*/ 0 h 1525498"/>
              <a:gd name="connsiteX3" fmla="*/ 8250357 w 8250357"/>
              <a:gd name="connsiteY3" fmla="*/ 0 h 1525498"/>
              <a:gd name="connsiteX4" fmla="*/ 8250357 w 8250357"/>
              <a:gd name="connsiteY4" fmla="*/ 768744 h 1525498"/>
              <a:gd name="connsiteX5" fmla="*/ 7493603 w 8250357"/>
              <a:gd name="connsiteY5" fmla="*/ 1525498 h 152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0357" h="1525498">
                <a:moveTo>
                  <a:pt x="7493603" y="1525498"/>
                </a:moveTo>
                <a:lnTo>
                  <a:pt x="0" y="1525498"/>
                </a:lnTo>
                <a:lnTo>
                  <a:pt x="0" y="0"/>
                </a:lnTo>
                <a:lnTo>
                  <a:pt x="8250357" y="0"/>
                </a:lnTo>
                <a:lnTo>
                  <a:pt x="8250357" y="768744"/>
                </a:lnTo>
                <a:cubicBezTo>
                  <a:pt x="8250357" y="1186688"/>
                  <a:pt x="7911547" y="1525498"/>
                  <a:pt x="7493603" y="1525498"/>
                </a:cubicBezTo>
                <a:close/>
              </a:path>
            </a:pathLst>
          </a:custGeom>
          <a:solidFill>
            <a:srgbClr val="2A70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824">
              <a:latin typeface="Geologica" pitchFamily="2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8DD94D9E-CC53-24DD-C15A-E121700D0C4F}"/>
              </a:ext>
            </a:extLst>
          </p:cNvPr>
          <p:cNvSpPr/>
          <p:nvPr/>
        </p:nvSpPr>
        <p:spPr>
          <a:xfrm>
            <a:off x="0" y="-1"/>
            <a:ext cx="8305800" cy="2473159"/>
          </a:xfrm>
          <a:custGeom>
            <a:avLst/>
            <a:gdLst>
              <a:gd name="connsiteX0" fmla="*/ 0 w 7442326"/>
              <a:gd name="connsiteY0" fmla="*/ 0 h 2208984"/>
              <a:gd name="connsiteX1" fmla="*/ 7442326 w 7442326"/>
              <a:gd name="connsiteY1" fmla="*/ 0 h 2208984"/>
              <a:gd name="connsiteX2" fmla="*/ 7442326 w 7442326"/>
              <a:gd name="connsiteY2" fmla="*/ 1113173 h 2208984"/>
              <a:gd name="connsiteX3" fmla="*/ 6346515 w 7442326"/>
              <a:gd name="connsiteY3" fmla="*/ 2208984 h 2208984"/>
              <a:gd name="connsiteX4" fmla="*/ 0 w 7442326"/>
              <a:gd name="connsiteY4" fmla="*/ 2208984 h 220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2326" h="2208984">
                <a:moveTo>
                  <a:pt x="0" y="0"/>
                </a:moveTo>
                <a:lnTo>
                  <a:pt x="7442326" y="0"/>
                </a:lnTo>
                <a:lnTo>
                  <a:pt x="7442326" y="1113173"/>
                </a:lnTo>
                <a:cubicBezTo>
                  <a:pt x="7442326" y="1718373"/>
                  <a:pt x="6951715" y="2208984"/>
                  <a:pt x="6346515" y="2208984"/>
                </a:cubicBezTo>
                <a:lnTo>
                  <a:pt x="0" y="2208984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824" dirty="0">
              <a:latin typeface="Geologica" pitchFamily="2" charset="0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F6410CB7-B932-DC48-82F5-3BEDB7AEA16D}"/>
              </a:ext>
            </a:extLst>
          </p:cNvPr>
          <p:cNvSpPr txBox="1"/>
          <p:nvPr/>
        </p:nvSpPr>
        <p:spPr>
          <a:xfrm>
            <a:off x="1752600" y="2669070"/>
            <a:ext cx="8708677" cy="1030899"/>
          </a:xfrm>
          <a:prstGeom prst="rect">
            <a:avLst/>
          </a:prstGeom>
        </p:spPr>
        <p:txBody>
          <a:bodyPr vert="horz" wrap="square" lIns="0" tIns="14479" rIns="0" bIns="0" rtlCol="0" anchor="b">
            <a:noAutofit/>
          </a:bodyPr>
          <a:lstStyle/>
          <a:p>
            <a:pPr>
              <a:spcBef>
                <a:spcPts val="114"/>
              </a:spcBef>
            </a:pPr>
            <a:r>
              <a:rPr lang="ru-RU" sz="40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ВЕРБОВСКАЯ Ирина Степановна </a:t>
            </a:r>
            <a:endParaRPr lang="ru-RU" sz="4000" b="1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6A465956-1CC0-140A-709E-2CA5769781BA}"/>
              </a:ext>
            </a:extLst>
          </p:cNvPr>
          <p:cNvSpPr txBox="1"/>
          <p:nvPr/>
        </p:nvSpPr>
        <p:spPr>
          <a:xfrm>
            <a:off x="1752600" y="3685667"/>
            <a:ext cx="8049097" cy="1009003"/>
          </a:xfrm>
          <a:prstGeom prst="rect">
            <a:avLst/>
          </a:prstGeom>
        </p:spPr>
        <p:txBody>
          <a:bodyPr vert="horz" wrap="square" lIns="0" tIns="14479" rIns="0" bIns="0" rtlCol="0">
            <a:noAutofit/>
          </a:bodyPr>
          <a:lstStyle/>
          <a:p>
            <a:pPr>
              <a:spcBef>
                <a:spcPts val="114"/>
              </a:spcBef>
            </a:pPr>
            <a:r>
              <a:rPr lang="ru-RU" sz="2400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Ответственный по направлению </a:t>
            </a:r>
            <a:br>
              <a:rPr lang="ru-RU" sz="2400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ru-RU" sz="2400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«ЦИФРОВОЙ МУНИЦИПАЛИТЕТ»</a:t>
            </a:r>
            <a:br>
              <a:rPr lang="ru-RU" sz="2400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ru-RU" sz="2400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endParaRPr lang="ru-RU" sz="2400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18789"/>
            <a:ext cx="5118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АДМИНИСТРАЦИЯ ГОРОДА СУРГУТА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0652"/>
            <a:ext cx="815510" cy="99504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697" y="438040"/>
            <a:ext cx="1848055" cy="3665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96944" y="5635103"/>
            <a:ext cx="7229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УПРАВЛЯЮЩИЙ ДЕЛАМИ АДМИНИСТРАЦИИ ГОРОДА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64366" y="6488668"/>
            <a:ext cx="32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</a:t>
            </a:r>
            <a:endParaRPr lang="ru-RU" b="1" dirty="0" smtClean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F8170-1349-4CAD-E2D3-70190B841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4052" y="303055"/>
            <a:ext cx="6516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НАПРАВЛЕНИ</a:t>
            </a:r>
            <a:r>
              <a:rPr lang="ru-RU" sz="2000" b="1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Е</a:t>
            </a:r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«ЦИФРОВОЙ МУНИЦИПАЛИТЕТ»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19104"/>
            <a:ext cx="5243509" cy="5210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r="21250"/>
          <a:stretch/>
        </p:blipFill>
        <p:spPr>
          <a:xfrm>
            <a:off x="381000" y="987166"/>
            <a:ext cx="6100921" cy="59041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61159" y="648866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200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02A1C-34F7-16CE-4407-CB45DC5CC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200" y="1295400"/>
            <a:ext cx="6732355" cy="5280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СТОИМОСТНАЯ ДОЛЯ ЗАКУПАЕМОГО И (ИЛИ) АРЕНДУЕМОГО ИНОСТРАННОГО ПРОГРАММНОГО ОБЕСПЕЧЕНИЯ (НА ПОСЛЕДНИЙ ОТЧЕТНЫЙ ГОД ЭТАПА)</a:t>
            </a: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sz="1600" b="1" dirty="0" smtClean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lvl="0"/>
            <a:r>
              <a:rPr lang="ru-RU" sz="1600" b="1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СТОИМОСТНАЯ ДОЛЯ ЗАКУПАЕМОГО ОБОРУДОВАНИЯ ИНОСТРАННОГО ПРОИЗВОДСТВА, ИСПОЛЬЗУЕМОГО ДЛЯ ЦИФРОВОЙ ИНФРАСТРУКТУРЫ (НА ПОСЛЕДНИЙ ОТЧЕТНЫЙ ГОД ЭТАПА)</a:t>
            </a:r>
          </a:p>
          <a:p>
            <a:pPr algn="l"/>
            <a:endParaRPr lang="ru-RU" sz="1600" b="1" dirty="0" smtClean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lvl="0"/>
            <a:r>
              <a:rPr lang="ru-RU" sz="16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КОЛИЧЕСТВО ЦИФРОВЫХ ПЛАТФОРМ, ИСПОЛЬЗУЕМЫХ </a:t>
            </a:r>
            <a:br>
              <a:rPr lang="ru-RU" sz="16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ru-RU" sz="16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ДЛЯ МУНИЦИПАЛЬНОГО УПРАВЛЕНИЯ </a:t>
            </a:r>
            <a:br>
              <a:rPr lang="ru-RU" sz="16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ru-RU" sz="16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(НАРАСТАЮЩИМ ИТОГОМ)</a:t>
            </a:r>
          </a:p>
          <a:p>
            <a:pPr algn="l"/>
            <a:endParaRPr lang="ru-RU" sz="1600" b="1" dirty="0" smtClean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l"/>
            <a:endParaRPr lang="ru-RU" sz="1600" b="1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285750" lvl="0" indent="-285750" algn="l">
              <a:buFontTx/>
              <a:buChar char="-"/>
            </a:pPr>
            <a:r>
              <a:rPr lang="ru-RU" sz="16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КОЛИЧЕСТВО ЦИФРОВЫХ СЕРВИСОВ ДЛЯ НАСЕЛЕНИЯ, СОЗДАННЫХ НА БАЗЕ ЦИФРОВЫХ ПЛАТФОРМ, ИСПОЛЬЗУЕМЫХ ДЛЯ МУНИЦИПАЛЬНОГО УПРАВЛЕНИЯ (НАРАСТАЮЩИМ ИТОГОМ)</a:t>
            </a:r>
          </a:p>
          <a:p>
            <a:pPr marL="285750" lvl="0" indent="-285750">
              <a:buFontTx/>
              <a:buChar char="-"/>
            </a:pPr>
            <a:endParaRPr lang="ru-RU" sz="1600" b="1" dirty="0" smtClean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lvl="0"/>
            <a:endParaRPr lang="ru-RU" sz="1600" b="1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lvl="0"/>
            <a:r>
              <a:rPr lang="ru-RU" sz="16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КОЛИЧЕСТВО ЦИФРОВЫХ ПЛАТФОРМ, ИСПОЛЬЗУЕМЫХ </a:t>
            </a:r>
            <a:br>
              <a:rPr lang="ru-RU" sz="16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ru-RU" sz="16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ДЛЯ МУНИЦИПАЛЬНОГО УПРАВЛЕНИЯ С ПРИМЕНЕНИЕМ ИСКУССТВЕННОГО ИНТЕЛЛЕКТА (НАРАСТАЮЩИМ ИТОГОМ)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6645" y="2209800"/>
            <a:ext cx="11171210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11983" y="3276600"/>
            <a:ext cx="11171210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11983" y="4419600"/>
            <a:ext cx="11171210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06645" y="1295400"/>
            <a:ext cx="11171210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06645" y="6571347"/>
            <a:ext cx="11171210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25188" y="177694"/>
            <a:ext cx="3796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ЦЕЛЕВЫЕ ПОКАЗАТЕЛИ</a:t>
            </a:r>
            <a:b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ВЕКТОР «ЦИФРОВИЗАЦИЯ»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06645" y="5638800"/>
            <a:ext cx="11171210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6972300" y="1371600"/>
            <a:ext cx="1142130" cy="762000"/>
          </a:xfrm>
          <a:prstGeom prst="roundRect">
            <a:avLst/>
          </a:prstGeom>
          <a:noFill/>
          <a:ln>
            <a:solidFill>
              <a:srgbClr val="F0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%, не более</a:t>
            </a:r>
            <a:endParaRPr lang="ru-RU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72300" y="2438400"/>
            <a:ext cx="1142130" cy="762000"/>
          </a:xfrm>
          <a:prstGeom prst="roundRect">
            <a:avLst/>
          </a:prstGeom>
          <a:noFill/>
          <a:ln>
            <a:solidFill>
              <a:srgbClr val="F0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%, не более</a:t>
            </a:r>
            <a:endParaRPr lang="ru-RU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72300" y="3554514"/>
            <a:ext cx="1142130" cy="762000"/>
          </a:xfrm>
          <a:prstGeom prst="roundRect">
            <a:avLst/>
          </a:prstGeom>
          <a:noFill/>
          <a:ln>
            <a:solidFill>
              <a:srgbClr val="F0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ед., не менее</a:t>
            </a:r>
            <a:endParaRPr lang="ru-RU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72300" y="4648200"/>
            <a:ext cx="1142130" cy="762000"/>
          </a:xfrm>
          <a:prstGeom prst="roundRect">
            <a:avLst/>
          </a:prstGeom>
          <a:noFill/>
          <a:ln>
            <a:solidFill>
              <a:srgbClr val="F0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ед., не менее</a:t>
            </a:r>
            <a:endParaRPr lang="ru-RU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72728" y="5741707"/>
            <a:ext cx="1141702" cy="762000"/>
          </a:xfrm>
          <a:prstGeom prst="roundRect">
            <a:avLst/>
          </a:prstGeom>
          <a:noFill/>
          <a:ln>
            <a:solidFill>
              <a:srgbClr val="F0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ед., не менее</a:t>
            </a:r>
            <a:endParaRPr lang="ru-RU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14430" y="552456"/>
            <a:ext cx="11560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ПЛАН</a:t>
            </a:r>
          </a:p>
          <a:p>
            <a:pPr algn="ctr"/>
            <a:r>
              <a:rPr lang="ru-RU" sz="14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2024-2026</a:t>
            </a:r>
          </a:p>
          <a:p>
            <a:pPr algn="ctr"/>
            <a:r>
              <a:rPr lang="ru-RU" sz="14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(</a:t>
            </a:r>
            <a:r>
              <a:rPr lang="en-US" sz="14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I </a:t>
            </a:r>
            <a:r>
              <a:rPr lang="ru-RU" sz="14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ЭТАП)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197173" y="1377249"/>
            <a:ext cx="990600" cy="762000"/>
          </a:xfrm>
          <a:prstGeom prst="round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5,0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197173" y="2438400"/>
            <a:ext cx="990600" cy="762000"/>
          </a:xfrm>
          <a:prstGeom prst="round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75,0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197173" y="3554514"/>
            <a:ext cx="990600" cy="762000"/>
          </a:xfrm>
          <a:prstGeom prst="round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10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197173" y="4648199"/>
            <a:ext cx="990600" cy="762000"/>
          </a:xfrm>
          <a:prstGeom prst="round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10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197173" y="5748046"/>
            <a:ext cx="990600" cy="762000"/>
          </a:xfrm>
          <a:prstGeom prst="round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270516" y="1377249"/>
            <a:ext cx="990600" cy="762000"/>
          </a:xfrm>
          <a:prstGeom prst="round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0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270516" y="2438400"/>
            <a:ext cx="990600" cy="762000"/>
          </a:xfrm>
          <a:prstGeom prst="round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37,4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270516" y="3554514"/>
            <a:ext cx="990600" cy="762000"/>
          </a:xfrm>
          <a:prstGeom prst="round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10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270516" y="4648199"/>
            <a:ext cx="990600" cy="762000"/>
          </a:xfrm>
          <a:prstGeom prst="round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10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270516" y="5748046"/>
            <a:ext cx="990600" cy="762000"/>
          </a:xfrm>
          <a:prstGeom prst="round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0591800" y="1377249"/>
            <a:ext cx="990600" cy="762000"/>
          </a:xfrm>
          <a:prstGeom prst="roundRect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100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591800" y="2438400"/>
            <a:ext cx="990600" cy="762000"/>
          </a:xfrm>
          <a:prstGeom prst="roundRect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100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591800" y="3554514"/>
            <a:ext cx="990600" cy="762000"/>
          </a:xfrm>
          <a:prstGeom prst="roundRect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100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0591800" y="4648199"/>
            <a:ext cx="990600" cy="762000"/>
          </a:xfrm>
          <a:prstGeom prst="roundRect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100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0591800" y="5748046"/>
            <a:ext cx="990600" cy="762000"/>
          </a:xfrm>
          <a:prstGeom prst="roundRect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100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49516" y="778857"/>
            <a:ext cx="108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ФАКТ 2025 ГОД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193265" y="791273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ИСПОЛНЕНИЕ (%)</a:t>
            </a:r>
            <a:br>
              <a:rPr lang="ru-RU" sz="14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ru-RU" sz="14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 2025 г.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60358" y="6488668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4</a:t>
            </a:r>
            <a:endParaRPr lang="ru-RU" b="1" dirty="0" smtClean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42FAADD-56C6-4936-B812-101CD3E729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6986"/>
          <a:stretch/>
        </p:blipFill>
        <p:spPr>
          <a:xfrm>
            <a:off x="2209800" y="3743136"/>
            <a:ext cx="2813785" cy="2382253"/>
          </a:xfrm>
          <a:custGeom>
            <a:avLst/>
            <a:gdLst>
              <a:gd name="connsiteX0" fmla="*/ 317506 w 1905000"/>
              <a:gd name="connsiteY0" fmla="*/ 0 h 2057400"/>
              <a:gd name="connsiteX1" fmla="*/ 1587494 w 1905000"/>
              <a:gd name="connsiteY1" fmla="*/ 0 h 2057400"/>
              <a:gd name="connsiteX2" fmla="*/ 1905000 w 1905000"/>
              <a:gd name="connsiteY2" fmla="*/ 317506 h 2057400"/>
              <a:gd name="connsiteX3" fmla="*/ 1905000 w 1905000"/>
              <a:gd name="connsiteY3" fmla="*/ 1739894 h 2057400"/>
              <a:gd name="connsiteX4" fmla="*/ 1587494 w 1905000"/>
              <a:gd name="connsiteY4" fmla="*/ 2057400 h 2057400"/>
              <a:gd name="connsiteX5" fmla="*/ 317506 w 1905000"/>
              <a:gd name="connsiteY5" fmla="*/ 2057400 h 2057400"/>
              <a:gd name="connsiteX6" fmla="*/ 0 w 1905000"/>
              <a:gd name="connsiteY6" fmla="*/ 1739894 h 2057400"/>
              <a:gd name="connsiteX7" fmla="*/ 0 w 1905000"/>
              <a:gd name="connsiteY7" fmla="*/ 317506 h 2057400"/>
              <a:gd name="connsiteX8" fmla="*/ 317506 w 1905000"/>
              <a:gd name="connsiteY8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00" h="2057400">
                <a:moveTo>
                  <a:pt x="317506" y="0"/>
                </a:moveTo>
                <a:lnTo>
                  <a:pt x="1587494" y="0"/>
                </a:lnTo>
                <a:cubicBezTo>
                  <a:pt x="1762848" y="0"/>
                  <a:pt x="1905000" y="142152"/>
                  <a:pt x="1905000" y="317506"/>
                </a:cubicBezTo>
                <a:lnTo>
                  <a:pt x="1905000" y="1739894"/>
                </a:lnTo>
                <a:cubicBezTo>
                  <a:pt x="1905000" y="1915248"/>
                  <a:pt x="1762848" y="2057400"/>
                  <a:pt x="1587494" y="2057400"/>
                </a:cubicBezTo>
                <a:lnTo>
                  <a:pt x="317506" y="2057400"/>
                </a:lnTo>
                <a:cubicBezTo>
                  <a:pt x="142152" y="2057400"/>
                  <a:pt x="0" y="1915248"/>
                  <a:pt x="0" y="1739894"/>
                </a:cubicBezTo>
                <a:lnTo>
                  <a:pt x="0" y="317506"/>
                </a:lnTo>
                <a:cubicBezTo>
                  <a:pt x="0" y="142152"/>
                  <a:pt x="142152" y="0"/>
                  <a:pt x="317506" y="0"/>
                </a:cubicBez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9A659E0-0AF3-4C65-9833-8FFD6E8A32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9" t="392" r="13501" b="-392"/>
          <a:stretch/>
        </p:blipFill>
        <p:spPr>
          <a:xfrm>
            <a:off x="426720" y="3743136"/>
            <a:ext cx="1676400" cy="2382253"/>
          </a:xfrm>
          <a:custGeom>
            <a:avLst/>
            <a:gdLst>
              <a:gd name="connsiteX0" fmla="*/ 317506 w 1905000"/>
              <a:gd name="connsiteY0" fmla="*/ 0 h 2057400"/>
              <a:gd name="connsiteX1" fmla="*/ 1587494 w 1905000"/>
              <a:gd name="connsiteY1" fmla="*/ 0 h 2057400"/>
              <a:gd name="connsiteX2" fmla="*/ 1905000 w 1905000"/>
              <a:gd name="connsiteY2" fmla="*/ 317506 h 2057400"/>
              <a:gd name="connsiteX3" fmla="*/ 1905000 w 1905000"/>
              <a:gd name="connsiteY3" fmla="*/ 1739894 h 2057400"/>
              <a:gd name="connsiteX4" fmla="*/ 1587494 w 1905000"/>
              <a:gd name="connsiteY4" fmla="*/ 2057400 h 2057400"/>
              <a:gd name="connsiteX5" fmla="*/ 317506 w 1905000"/>
              <a:gd name="connsiteY5" fmla="*/ 2057400 h 2057400"/>
              <a:gd name="connsiteX6" fmla="*/ 0 w 1905000"/>
              <a:gd name="connsiteY6" fmla="*/ 1739894 h 2057400"/>
              <a:gd name="connsiteX7" fmla="*/ 0 w 1905000"/>
              <a:gd name="connsiteY7" fmla="*/ 317506 h 2057400"/>
              <a:gd name="connsiteX8" fmla="*/ 317506 w 1905000"/>
              <a:gd name="connsiteY8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00" h="2057400">
                <a:moveTo>
                  <a:pt x="317506" y="0"/>
                </a:moveTo>
                <a:lnTo>
                  <a:pt x="1587494" y="0"/>
                </a:lnTo>
                <a:cubicBezTo>
                  <a:pt x="1762848" y="0"/>
                  <a:pt x="1905000" y="142152"/>
                  <a:pt x="1905000" y="317506"/>
                </a:cubicBezTo>
                <a:lnTo>
                  <a:pt x="1905000" y="1739894"/>
                </a:lnTo>
                <a:cubicBezTo>
                  <a:pt x="1905000" y="1915248"/>
                  <a:pt x="1762848" y="2057400"/>
                  <a:pt x="1587494" y="2057400"/>
                </a:cubicBezTo>
                <a:lnTo>
                  <a:pt x="317506" y="2057400"/>
                </a:lnTo>
                <a:cubicBezTo>
                  <a:pt x="142152" y="2057400"/>
                  <a:pt x="0" y="1915248"/>
                  <a:pt x="0" y="1739894"/>
                </a:cubicBezTo>
                <a:lnTo>
                  <a:pt x="0" y="317506"/>
                </a:lnTo>
                <a:cubicBezTo>
                  <a:pt x="0" y="142152"/>
                  <a:pt x="142152" y="0"/>
                  <a:pt x="317506" y="0"/>
                </a:cubicBez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170E580-2771-4C51-B95E-6A0E729865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1"/>
          <a:stretch/>
        </p:blipFill>
        <p:spPr>
          <a:xfrm>
            <a:off x="426719" y="1264467"/>
            <a:ext cx="4596865" cy="2343644"/>
          </a:xfrm>
          <a:custGeom>
            <a:avLst/>
            <a:gdLst>
              <a:gd name="connsiteX0" fmla="*/ 342907 w 4038600"/>
              <a:gd name="connsiteY0" fmla="*/ 0 h 2057400"/>
              <a:gd name="connsiteX1" fmla="*/ 3695693 w 4038600"/>
              <a:gd name="connsiteY1" fmla="*/ 0 h 2057400"/>
              <a:gd name="connsiteX2" fmla="*/ 4038600 w 4038600"/>
              <a:gd name="connsiteY2" fmla="*/ 342907 h 2057400"/>
              <a:gd name="connsiteX3" fmla="*/ 4038600 w 4038600"/>
              <a:gd name="connsiteY3" fmla="*/ 1714493 h 2057400"/>
              <a:gd name="connsiteX4" fmla="*/ 3695693 w 4038600"/>
              <a:gd name="connsiteY4" fmla="*/ 2057400 h 2057400"/>
              <a:gd name="connsiteX5" fmla="*/ 342907 w 4038600"/>
              <a:gd name="connsiteY5" fmla="*/ 2057400 h 2057400"/>
              <a:gd name="connsiteX6" fmla="*/ 0 w 4038600"/>
              <a:gd name="connsiteY6" fmla="*/ 1714493 h 2057400"/>
              <a:gd name="connsiteX7" fmla="*/ 0 w 4038600"/>
              <a:gd name="connsiteY7" fmla="*/ 342907 h 2057400"/>
              <a:gd name="connsiteX8" fmla="*/ 342907 w 4038600"/>
              <a:gd name="connsiteY8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8600" h="2057400">
                <a:moveTo>
                  <a:pt x="342907" y="0"/>
                </a:moveTo>
                <a:lnTo>
                  <a:pt x="3695693" y="0"/>
                </a:lnTo>
                <a:cubicBezTo>
                  <a:pt x="3885075" y="0"/>
                  <a:pt x="4038600" y="153525"/>
                  <a:pt x="4038600" y="342907"/>
                </a:cubicBezTo>
                <a:lnTo>
                  <a:pt x="4038600" y="1714493"/>
                </a:lnTo>
                <a:cubicBezTo>
                  <a:pt x="4038600" y="1903875"/>
                  <a:pt x="3885075" y="2057400"/>
                  <a:pt x="3695693" y="2057400"/>
                </a:cubicBezTo>
                <a:lnTo>
                  <a:pt x="342907" y="2057400"/>
                </a:lnTo>
                <a:cubicBezTo>
                  <a:pt x="153525" y="2057400"/>
                  <a:pt x="0" y="1903875"/>
                  <a:pt x="0" y="1714493"/>
                </a:cubicBezTo>
                <a:lnTo>
                  <a:pt x="0" y="342907"/>
                </a:lnTo>
                <a:cubicBezTo>
                  <a:pt x="0" y="153525"/>
                  <a:pt x="153525" y="0"/>
                  <a:pt x="342907" y="0"/>
                </a:cubicBezTo>
                <a:close/>
              </a:path>
            </a:pathLst>
          </a:custGeom>
        </p:spPr>
      </p:pic>
      <p:sp>
        <p:nvSpPr>
          <p:cNvPr id="21" name="TextBox 20"/>
          <p:cNvSpPr txBox="1"/>
          <p:nvPr/>
        </p:nvSpPr>
        <p:spPr>
          <a:xfrm>
            <a:off x="2103120" y="149166"/>
            <a:ext cx="5022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МЕРОПРИЯТИЯ / СОБЫТИЯ </a:t>
            </a:r>
            <a:b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ВЕКТОР «ЦИФРОВИЗАЦИЯ» В 2025 г.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CF0240-B7FA-2259-0609-429AC8D3895B}"/>
              </a:ext>
            </a:extLst>
          </p:cNvPr>
          <p:cNvSpPr txBox="1"/>
          <p:nvPr/>
        </p:nvSpPr>
        <p:spPr>
          <a:xfrm>
            <a:off x="5174808" y="126153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39"/>
              </a:spcAft>
            </a:pPr>
            <a:r>
              <a:rPr lang="ru-RU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АКТУАЛИЗАЦИЯ МУНИЦИПАЛЬНЫХ ПРОГРАММ ПО ЦИФРОВИЗАЦИИ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65AF74-9FA0-5536-8221-D776CDCA40FF}"/>
              </a:ext>
            </a:extLst>
          </p:cNvPr>
          <p:cNvSpPr txBox="1"/>
          <p:nvPr/>
        </p:nvSpPr>
        <p:spPr>
          <a:xfrm>
            <a:off x="5174808" y="2177412"/>
            <a:ext cx="650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39"/>
              </a:spcAft>
            </a:pPr>
            <a:r>
              <a:rPr lang="ru-RU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РАЗВИТИЕ ЦИФРОВЫХ ПЛАТФОРМ МУНИЦИПАЛЬНОГО УПРАВЛЕНИЯ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518339-9F37-8CBE-E4E1-B5A845C8793A}"/>
              </a:ext>
            </a:extLst>
          </p:cNvPr>
          <p:cNvSpPr txBox="1"/>
          <p:nvPr/>
        </p:nvSpPr>
        <p:spPr>
          <a:xfrm>
            <a:off x="5174807" y="3093295"/>
            <a:ext cx="6503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39"/>
              </a:spcAft>
            </a:pPr>
            <a:r>
              <a:rPr lang="ru-RU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ВНЕДРЕНИЕ СОЗДАННЫХ И УСОВЕРШЕНСТВОВАННЫХ ЦИФРОВЫХ ПЛАТФОРМ МУНИЦИПАЛЬНОГО УПРАВЛЕНИЯ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CF0240-B7FA-2259-0609-429AC8D3895B}"/>
              </a:ext>
            </a:extLst>
          </p:cNvPr>
          <p:cNvSpPr txBox="1"/>
          <p:nvPr/>
        </p:nvSpPr>
        <p:spPr>
          <a:xfrm>
            <a:off x="5174806" y="4286177"/>
            <a:ext cx="650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39"/>
              </a:spcAft>
            </a:pPr>
            <a:r>
              <a:rPr lang="ru-RU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</a:t>
            </a:r>
            <a:r>
              <a:rPr lang="ru-RU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ИМПОРТОЗАМЕЩЕНИЕ, ЗАКУПКА ОТЕЧЕСТВЕННОГО ПРОГРАММНОГО ОБЕСПЕЧЕНИЯ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65AF74-9FA0-5536-8221-D776CDCA40FF}"/>
              </a:ext>
            </a:extLst>
          </p:cNvPr>
          <p:cNvSpPr txBox="1"/>
          <p:nvPr/>
        </p:nvSpPr>
        <p:spPr>
          <a:xfrm>
            <a:off x="5174806" y="5202059"/>
            <a:ext cx="6503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39"/>
              </a:spcAft>
            </a:pPr>
            <a:r>
              <a:rPr lang="ru-RU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ИМПОРТОЗАМЕЩЕНИЕ, ЗАКУПКА ОТЕЧЕСТВЕННОГО КОМПЬЮТЕРНОГО ОБОРУДОВАНИЯ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6719" y="1261530"/>
            <a:ext cx="4596865" cy="2346581"/>
          </a:xfrm>
          <a:prstGeom prst="roundRect">
            <a:avLst>
              <a:gd name="adj" fmla="val 15506"/>
            </a:avLst>
          </a:prstGeom>
          <a:blipFill dpi="0" rotWithShape="1">
            <a:blip r:embed="rId8"/>
            <a:srcRect/>
            <a:stretch>
              <a:fillRect t="-33000" b="-41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Скругленный прямоугольник 28"/>
          <p:cNvSpPr/>
          <p:nvPr/>
        </p:nvSpPr>
        <p:spPr>
          <a:xfrm>
            <a:off x="2209800" y="3743136"/>
            <a:ext cx="2813784" cy="2382253"/>
          </a:xfrm>
          <a:prstGeom prst="roundRect">
            <a:avLst>
              <a:gd name="adj" fmla="val 15506"/>
            </a:avLst>
          </a:prstGeom>
          <a:blipFill dpi="0" rotWithShape="1">
            <a:blip r:embed="rId9"/>
            <a:srcRect/>
            <a:stretch>
              <a:fillRect r="-24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Скругленный прямоугольник 29"/>
          <p:cNvSpPr/>
          <p:nvPr/>
        </p:nvSpPr>
        <p:spPr>
          <a:xfrm>
            <a:off x="426719" y="3743136"/>
            <a:ext cx="1676401" cy="2382253"/>
          </a:xfrm>
          <a:prstGeom prst="roundRect">
            <a:avLst>
              <a:gd name="adj" fmla="val 15506"/>
            </a:avLst>
          </a:prstGeom>
          <a:blipFill dpi="0" rotWithShape="1">
            <a:blip r:embed="rId10"/>
            <a:srcRect/>
            <a:stretch>
              <a:fillRect r="-24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/>
          <p:cNvSpPr txBox="1"/>
          <p:nvPr/>
        </p:nvSpPr>
        <p:spPr>
          <a:xfrm>
            <a:off x="11864365" y="648866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5</a:t>
            </a:r>
            <a:endParaRPr lang="ru-RU" b="1" dirty="0" smtClean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02A1C-34F7-16CE-4407-CB45DC5CC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1894" y="1628520"/>
            <a:ext cx="6467663" cy="426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ЦИФРОВАЯ ЗРЕЛОСТЬ ГОРОДСКОГО УПРАВЛЕНИЯ (НА ПОСЛЕДНИЙ ОТЧЕТНЫЙ ГОД ЭТАПА)</a:t>
            </a: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b="1" dirty="0" smtClean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lvl="0"/>
            <a:r>
              <a:rPr lang="ru-RU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ДОЛЯ ВНУТРИВЕДОМСТВЕННОГО И МЕЖВЕДОМСТВЕННОГО ЮРИДИЧЕСКИ ЗНАЧИМОГО ЭЛЕКТРОННОГО ДОКУМЕНТООБОРОТА МУНИЦИПАЛЬНЫХ ОРГАНОВ И МУНИЦИПАЛЬНЫХ УЧРЕЖДЕНИЙ (ЕЖЕГОДНО)</a:t>
            </a:r>
          </a:p>
          <a:p>
            <a:pPr algn="l"/>
            <a:endParaRPr lang="ru-RU" b="1" dirty="0" smtClean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285750" lvl="0" indent="-285750">
              <a:buFontTx/>
              <a:buChar char="-"/>
            </a:pPr>
            <a:r>
              <a:rPr lang="ru-RU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ДОЛЯ МУНИЦИПАЛЬНЫХ СЛУЖАЩИХ ГОРОДА, ПОЛУЧИВШИХ ДОПОЛНИТЕЛЬНОЕ ПРОФЕССИОНАЛЬНОЕ ОБРАЗОВАНИЕ (ЕЖЕГОДНО)</a:t>
            </a:r>
          </a:p>
          <a:p>
            <a:pPr marL="285750" lvl="0" indent="-285750">
              <a:buFontTx/>
              <a:buChar char="-"/>
            </a:pPr>
            <a:endParaRPr lang="ru-RU" b="1" dirty="0" smtClean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l"/>
            <a:endParaRPr lang="ru-RU" b="1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lvl="0"/>
            <a:r>
              <a:rPr lang="ru-RU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ДОЛЯ СОТРУДНИКОВ, ПРОШЕДШИХ ОБУЧЕНИЕ ПО НАПРАВЛЕНИЯМ ЦИФРОВОЙ ЭКОНОМИКИ (ЕЖЕГОДНО)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6645" y="2362200"/>
            <a:ext cx="11171210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06645" y="3962400"/>
            <a:ext cx="11171210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06645" y="5105400"/>
            <a:ext cx="11171210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06645" y="1447800"/>
            <a:ext cx="11171210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06645" y="6172200"/>
            <a:ext cx="11171210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6972300" y="1518351"/>
            <a:ext cx="1142130" cy="762000"/>
          </a:xfrm>
          <a:prstGeom prst="roundRect">
            <a:avLst/>
          </a:prstGeom>
          <a:noFill/>
          <a:ln>
            <a:solidFill>
              <a:srgbClr val="F0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балл</a:t>
            </a:r>
            <a:endParaRPr lang="ru-RU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72300" y="2819400"/>
            <a:ext cx="1142130" cy="762000"/>
          </a:xfrm>
          <a:prstGeom prst="roundRect">
            <a:avLst/>
          </a:prstGeom>
          <a:noFill/>
          <a:ln>
            <a:solidFill>
              <a:srgbClr val="F0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%, не менее</a:t>
            </a:r>
            <a:endParaRPr lang="ru-RU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72300" y="4191000"/>
            <a:ext cx="1142130" cy="762000"/>
          </a:xfrm>
          <a:prstGeom prst="roundRect">
            <a:avLst/>
          </a:prstGeom>
          <a:noFill/>
          <a:ln>
            <a:solidFill>
              <a:srgbClr val="F0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%</a:t>
            </a:r>
            <a:endParaRPr lang="ru-RU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72300" y="5257801"/>
            <a:ext cx="1142130" cy="762000"/>
          </a:xfrm>
          <a:prstGeom prst="roundRect">
            <a:avLst/>
          </a:prstGeom>
          <a:noFill/>
          <a:ln>
            <a:solidFill>
              <a:srgbClr val="F0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%</a:t>
            </a:r>
            <a:r>
              <a:rPr lang="ru-RU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, не менее</a:t>
            </a:r>
            <a:endParaRPr lang="ru-RU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14430" y="685763"/>
            <a:ext cx="11560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ПЛАН</a:t>
            </a:r>
          </a:p>
          <a:p>
            <a:pPr algn="ctr"/>
            <a:r>
              <a:rPr lang="ru-RU" sz="14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2024-2026</a:t>
            </a:r>
          </a:p>
          <a:p>
            <a:pPr algn="ctr"/>
            <a:r>
              <a:rPr lang="ru-RU" sz="14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(</a:t>
            </a:r>
            <a:r>
              <a:rPr lang="en-US" sz="14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I </a:t>
            </a:r>
            <a:r>
              <a:rPr lang="ru-RU" sz="14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ЭТАП)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197173" y="1524000"/>
            <a:ext cx="990600" cy="762000"/>
          </a:xfrm>
          <a:prstGeom prst="round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64,0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197173" y="2819400"/>
            <a:ext cx="990600" cy="762000"/>
          </a:xfrm>
          <a:prstGeom prst="round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90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197173" y="4191000"/>
            <a:ext cx="990600" cy="762000"/>
          </a:xfrm>
          <a:prstGeom prst="round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37,4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197173" y="5257800"/>
            <a:ext cx="990600" cy="762000"/>
          </a:xfrm>
          <a:prstGeom prst="round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8,6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270516" y="1524000"/>
            <a:ext cx="990600" cy="762000"/>
          </a:xfrm>
          <a:prstGeom prst="round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94,0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270516" y="2819400"/>
            <a:ext cx="990600" cy="762000"/>
          </a:xfrm>
          <a:prstGeom prst="round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98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270516" y="4191000"/>
            <a:ext cx="990600" cy="762000"/>
          </a:xfrm>
          <a:prstGeom prst="round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43,3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270516" y="5257800"/>
            <a:ext cx="990600" cy="762000"/>
          </a:xfrm>
          <a:prstGeom prst="round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18,5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0591800" y="1524000"/>
            <a:ext cx="990600" cy="762000"/>
          </a:xfrm>
          <a:prstGeom prst="roundRect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146,9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591800" y="2819400"/>
            <a:ext cx="990600" cy="762000"/>
          </a:xfrm>
          <a:prstGeom prst="roundRect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108,9</a:t>
            </a:r>
            <a:endParaRPr lang="ru-RU" sz="20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591800" y="4191000"/>
            <a:ext cx="990600" cy="762000"/>
          </a:xfrm>
          <a:prstGeom prst="roundRect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115,8</a:t>
            </a:r>
            <a:endParaRPr lang="ru-RU" sz="20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0591800" y="5257800"/>
            <a:ext cx="990600" cy="762000"/>
          </a:xfrm>
          <a:prstGeom prst="roundRect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215,1</a:t>
            </a:r>
            <a:endParaRPr lang="ru-RU" sz="20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49516" y="912164"/>
            <a:ext cx="108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ФАКТ 2025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0105" y="98049"/>
            <a:ext cx="71602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ЦЕЛЕВЫЕ ПОКАЗАТЕЛИ</a:t>
            </a:r>
            <a:b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ВЕКТОР «ЦИФРОВАЯ ТРАНСФОРМАЦИЯ МУНИЦИПАЛЬНОГО УПРАВЛЕНИЯ»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93265" y="924580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ИСПОЛНЕНИЕ (%)</a:t>
            </a:r>
            <a:br>
              <a:rPr lang="ru-RU" sz="14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ru-RU" sz="14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 2025 г.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862762" y="64886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6</a:t>
            </a:r>
            <a:endParaRPr lang="ru-RU" b="1" dirty="0" smtClean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814A5-3FD5-F968-56A4-62A49062E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62134" y="1487474"/>
            <a:ext cx="5300466" cy="1015051"/>
            <a:chOff x="262134" y="1326331"/>
            <a:chExt cx="5300466" cy="101505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62134" y="1418358"/>
              <a:ext cx="3974760" cy="830997"/>
              <a:chOff x="262134" y="1417163"/>
              <a:chExt cx="3974760" cy="83099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2518339-9F37-8CBE-E4E1-B5A845C8793A}"/>
                  </a:ext>
                </a:extLst>
              </p:cNvPr>
              <p:cNvSpPr txBox="1"/>
              <p:nvPr/>
            </p:nvSpPr>
            <p:spPr>
              <a:xfrm>
                <a:off x="262134" y="1417163"/>
                <a:ext cx="37995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139"/>
                  </a:spcAft>
                </a:pPr>
                <a:r>
                  <a:rPr lang="ru-RU" sz="1600" b="1" dirty="0" smtClean="0">
                    <a:solidFill>
                      <a:srgbClr val="05828C"/>
                    </a:solidFill>
                    <a:effectLst/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rPr>
                  <a:t>- АКТУАЛИЗАЦИЯ МУНИЦИПАЛЬНЫХ ПРАВОВЫХ АКТОВ</a:t>
                </a:r>
              </a:p>
            </p:txBody>
          </p:sp>
          <p:sp>
            <p:nvSpPr>
              <p:cNvPr id="39" name="Управляющая кнопка: настраиваемая 38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477F8831-4E88-C9BB-62E4-C111DFC7E73D}"/>
                  </a:ext>
                </a:extLst>
              </p:cNvPr>
              <p:cNvSpPr/>
              <p:nvPr/>
            </p:nvSpPr>
            <p:spPr>
              <a:xfrm rot="10800000">
                <a:off x="4133926" y="1489591"/>
                <a:ext cx="102968" cy="686140"/>
              </a:xfrm>
              <a:prstGeom prst="actionButtonBlank">
                <a:avLst/>
              </a:prstGeom>
              <a:solidFill>
                <a:srgbClr val="05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dirty="0">
                  <a:latin typeface="Geologica" pitchFamily="2" charset="0"/>
                </a:endParaRPr>
              </a:p>
              <a:p>
                <a:pPr algn="ctr"/>
                <a:endParaRPr lang="ru-RU" dirty="0">
                  <a:latin typeface="Geologica" pitchFamily="2" charset="0"/>
                </a:endParaRPr>
              </a:p>
              <a:p>
                <a:pPr algn="ctr"/>
                <a:endParaRPr lang="ru-RU" dirty="0">
                  <a:latin typeface="Geologica" pitchFamily="2" charset="0"/>
                </a:endParaRPr>
              </a:p>
            </p:txBody>
          </p:sp>
        </p:grpSp>
        <p:sp>
          <p:nvSpPr>
            <p:cNvPr id="45" name="Скругленный прямоугольник 44"/>
            <p:cNvSpPr/>
            <p:nvPr/>
          </p:nvSpPr>
          <p:spPr>
            <a:xfrm>
              <a:off x="4495800" y="1326331"/>
              <a:ext cx="1066800" cy="1015051"/>
            </a:xfrm>
            <a:prstGeom prst="roundRect">
              <a:avLst>
                <a:gd name="adj" fmla="val 10000"/>
              </a:avLst>
            </a:prstGeom>
            <a:blipFill dpi="0" rotWithShape="1">
              <a:blip r:embed="rId4"/>
              <a:srcRect/>
              <a:stretch>
                <a:fillRect l="-13000" r="-11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0" name="Группа 9"/>
          <p:cNvGrpSpPr/>
          <p:nvPr/>
        </p:nvGrpSpPr>
        <p:grpSpPr>
          <a:xfrm>
            <a:off x="262134" y="2629354"/>
            <a:ext cx="5300466" cy="1015051"/>
            <a:chOff x="262134" y="2388014"/>
            <a:chExt cx="5300466" cy="101505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62134" y="2552469"/>
              <a:ext cx="3971625" cy="686140"/>
              <a:chOff x="262134" y="2601755"/>
              <a:chExt cx="3971625" cy="68614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CCF0240-B7FA-2259-0609-429AC8D3895B}"/>
                  </a:ext>
                </a:extLst>
              </p:cNvPr>
              <p:cNvSpPr txBox="1"/>
              <p:nvPr/>
            </p:nvSpPr>
            <p:spPr>
              <a:xfrm>
                <a:off x="262134" y="2652438"/>
                <a:ext cx="37441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139"/>
                  </a:spcAft>
                </a:pPr>
                <a:r>
                  <a:rPr lang="ru-RU" sz="1600" b="1" dirty="0" smtClean="0">
                    <a:solidFill>
                      <a:srgbClr val="05828C"/>
                    </a:solidFill>
                    <a:effectLst/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rPr>
                  <a:t>- ЦИФРОВАЯ ЗРЕЛОСТЬ </a:t>
                </a:r>
                <a:br>
                  <a:rPr lang="ru-RU" sz="1600" b="1" dirty="0" smtClean="0">
                    <a:solidFill>
                      <a:srgbClr val="05828C"/>
                    </a:solidFill>
                    <a:effectLst/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rPr>
                </a:br>
                <a:r>
                  <a:rPr lang="ru-RU" sz="1600" b="1" dirty="0" smtClean="0">
                    <a:solidFill>
                      <a:srgbClr val="05828C"/>
                    </a:solidFill>
                    <a:effectLst/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rPr>
                  <a:t>В ОБЛАСТИ ОБРАЗОВАНИЯ</a:t>
                </a:r>
              </a:p>
            </p:txBody>
          </p:sp>
          <p:sp>
            <p:nvSpPr>
              <p:cNvPr id="27" name="Управляющая кнопка: настраиваемая 26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477F8831-4E88-C9BB-62E4-C111DFC7E73D}"/>
                  </a:ext>
                </a:extLst>
              </p:cNvPr>
              <p:cNvSpPr/>
              <p:nvPr/>
            </p:nvSpPr>
            <p:spPr>
              <a:xfrm rot="10800000">
                <a:off x="4130791" y="2601755"/>
                <a:ext cx="102968" cy="686140"/>
              </a:xfrm>
              <a:prstGeom prst="actionButtonBlank">
                <a:avLst/>
              </a:prstGeom>
              <a:solidFill>
                <a:srgbClr val="05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sz="1600" dirty="0">
                  <a:latin typeface="Geologica" pitchFamily="2" charset="0"/>
                </a:endParaRPr>
              </a:p>
              <a:p>
                <a:pPr algn="ctr"/>
                <a:endParaRPr lang="ru-RU" sz="1600" dirty="0">
                  <a:latin typeface="Geologica" pitchFamily="2" charset="0"/>
                </a:endParaRPr>
              </a:p>
              <a:p>
                <a:pPr algn="ctr"/>
                <a:endParaRPr lang="ru-RU" sz="1600" dirty="0">
                  <a:latin typeface="Geologica" pitchFamily="2" charset="0"/>
                </a:endParaRPr>
              </a:p>
            </p:txBody>
          </p:sp>
        </p:grpSp>
        <p:sp>
          <p:nvSpPr>
            <p:cNvPr id="30" name="Скругленный прямоугольник 29"/>
            <p:cNvSpPr/>
            <p:nvPr/>
          </p:nvSpPr>
          <p:spPr>
            <a:xfrm>
              <a:off x="4495800" y="2388014"/>
              <a:ext cx="1066800" cy="1015051"/>
            </a:xfrm>
            <a:prstGeom prst="roundRect">
              <a:avLst>
                <a:gd name="adj" fmla="val 10000"/>
              </a:avLst>
            </a:prstGeom>
            <a:blipFill dpi="0" rotWithShape="1">
              <a:blip r:embed="rId5"/>
              <a:srcRect/>
              <a:stretch>
                <a:fillRect r="-26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6" name="TextBox 45"/>
          <p:cNvSpPr txBox="1"/>
          <p:nvPr/>
        </p:nvSpPr>
        <p:spPr>
          <a:xfrm>
            <a:off x="1371600" y="98049"/>
            <a:ext cx="65341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МЕРОПРИЯТИЯ / СОБЫТИЯ </a:t>
            </a:r>
            <a:b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ВЕКТОР «ЦИФРОВАЯ ТРАНСФОРМАЦИЯ МУНИЦИПАЛЬНОГО</a:t>
            </a:r>
            <a:br>
              <a:rPr lang="ru-RU" sz="16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УПРАВЛЕНИЯ» В 2025 г.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62134" y="3771234"/>
            <a:ext cx="5294479" cy="1569660"/>
            <a:chOff x="262134" y="1907001"/>
            <a:chExt cx="5294479" cy="156966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65AF74-9FA0-5536-8221-D776CDCA40FF}"/>
                </a:ext>
              </a:extLst>
            </p:cNvPr>
            <p:cNvSpPr txBox="1"/>
            <p:nvPr/>
          </p:nvSpPr>
          <p:spPr>
            <a:xfrm>
              <a:off x="262134" y="1907001"/>
              <a:ext cx="37312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139"/>
                </a:spcAft>
              </a:pPr>
              <a:r>
                <a:rPr lang="ru-RU" sz="1600" b="1" dirty="0" smtClean="0">
                  <a:solidFill>
                    <a:srgbClr val="05828C"/>
                  </a:solidFill>
                  <a:effectLst/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rPr>
                <a:t>- ДОПОЛНИТЕЛЬНОЕ ПРОФЕССИОНАЛЬНОЕ ОБРАЗОВАНИЕ И ФОРМИРОВАНИЕ ПОЗИТИВНОГО ИМИДЖА МУНИЦИПАЛЬНЫХ СЛУЖАЩИХ</a:t>
              </a:r>
            </a:p>
          </p:txBody>
        </p:sp>
        <p:sp>
          <p:nvSpPr>
            <p:cNvPr id="36" name="Управляющая кнопка: настраиваемая 3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77F8831-4E88-C9BB-62E4-C111DFC7E73D}"/>
                </a:ext>
              </a:extLst>
            </p:cNvPr>
            <p:cNvSpPr/>
            <p:nvPr/>
          </p:nvSpPr>
          <p:spPr>
            <a:xfrm rot="10800000">
              <a:off x="4128451" y="2348761"/>
              <a:ext cx="102969" cy="686140"/>
            </a:xfrm>
            <a:prstGeom prst="actionButtonBlank">
              <a:avLst/>
            </a:prstGeom>
            <a:solidFill>
              <a:srgbClr val="058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600" dirty="0">
                <a:latin typeface="Geologica" pitchFamily="2" charset="0"/>
              </a:endParaRPr>
            </a:p>
            <a:p>
              <a:pPr algn="ctr"/>
              <a:endParaRPr lang="ru-RU" sz="1600" dirty="0">
                <a:latin typeface="Geologica" pitchFamily="2" charset="0"/>
              </a:endParaRPr>
            </a:p>
            <a:p>
              <a:pPr algn="ctr"/>
              <a:endParaRPr lang="ru-RU" sz="1600" dirty="0">
                <a:latin typeface="Geologica" pitchFamily="2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4489813" y="2184306"/>
              <a:ext cx="1066800" cy="1015051"/>
            </a:xfrm>
            <a:prstGeom prst="roundRect">
              <a:avLst>
                <a:gd name="adj" fmla="val 10000"/>
              </a:avLst>
            </a:prstGeom>
            <a:blipFill dpi="0" rotWithShape="1">
              <a:blip r:embed="rId6"/>
              <a:srcRect/>
              <a:stretch>
                <a:fillRect l="-38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Группа 12"/>
          <p:cNvGrpSpPr/>
          <p:nvPr/>
        </p:nvGrpSpPr>
        <p:grpSpPr>
          <a:xfrm>
            <a:off x="276518" y="5467722"/>
            <a:ext cx="5300675" cy="1020946"/>
            <a:chOff x="6182878" y="2458651"/>
            <a:chExt cx="5300675" cy="102094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2518339-9F37-8CBE-E4E1-B5A845C8793A}"/>
                </a:ext>
              </a:extLst>
            </p:cNvPr>
            <p:cNvSpPr txBox="1"/>
            <p:nvPr/>
          </p:nvSpPr>
          <p:spPr>
            <a:xfrm>
              <a:off x="6182878" y="2553626"/>
              <a:ext cx="3731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139"/>
                </a:spcAft>
              </a:pPr>
              <a:r>
                <a:rPr lang="ru-RU" sz="1600" b="1" dirty="0" smtClean="0">
                  <a:solidFill>
                    <a:srgbClr val="05828C"/>
                  </a:solidFill>
                  <a:effectLst/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rPr>
                <a:t>- ОБУЧЕНИЕ ПО НАПРАВЛЕНИЯМ ЦИФРОВОЙ ЭКОНОМИКИ </a:t>
              </a:r>
            </a:p>
          </p:txBody>
        </p:sp>
        <p:sp>
          <p:nvSpPr>
            <p:cNvPr id="37" name="Управляющая кнопка: настраиваемая 3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77F8831-4E88-C9BB-62E4-C111DFC7E73D}"/>
                </a:ext>
              </a:extLst>
            </p:cNvPr>
            <p:cNvSpPr/>
            <p:nvPr/>
          </p:nvSpPr>
          <p:spPr>
            <a:xfrm rot="10800000">
              <a:off x="10049195" y="2626054"/>
              <a:ext cx="102968" cy="686140"/>
            </a:xfrm>
            <a:prstGeom prst="actionButtonBlank">
              <a:avLst/>
            </a:prstGeom>
            <a:solidFill>
              <a:srgbClr val="058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600" dirty="0">
                <a:latin typeface="Geologica" pitchFamily="2" charset="0"/>
              </a:endParaRPr>
            </a:p>
            <a:p>
              <a:pPr algn="ctr"/>
              <a:endParaRPr lang="ru-RU" sz="1600" dirty="0">
                <a:latin typeface="Geologica" pitchFamily="2" charset="0"/>
              </a:endParaRPr>
            </a:p>
            <a:p>
              <a:pPr algn="ctr"/>
              <a:endParaRPr lang="ru-RU" sz="1600" dirty="0">
                <a:latin typeface="Geologica" pitchFamily="2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10410557" y="2458651"/>
              <a:ext cx="1072996" cy="1020946"/>
            </a:xfrm>
            <a:prstGeom prst="roundRect">
              <a:avLst>
                <a:gd name="adj" fmla="val 10000"/>
              </a:avLst>
            </a:prstGeom>
            <a:blipFill dpi="0" rotWithShape="1">
              <a:blip r:embed="rId7"/>
              <a:srcRect/>
              <a:stretch>
                <a:fillRect l="-21000" t="-12000" r="-30000" b="-4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Группа 13"/>
          <p:cNvGrpSpPr/>
          <p:nvPr/>
        </p:nvGrpSpPr>
        <p:grpSpPr>
          <a:xfrm>
            <a:off x="6182878" y="1750959"/>
            <a:ext cx="5828113" cy="1077218"/>
            <a:chOff x="6182878" y="3421571"/>
            <a:chExt cx="5828113" cy="107721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CCF0240-B7FA-2259-0609-429AC8D3895B}"/>
                </a:ext>
              </a:extLst>
            </p:cNvPr>
            <p:cNvSpPr txBox="1"/>
            <p:nvPr/>
          </p:nvSpPr>
          <p:spPr>
            <a:xfrm>
              <a:off x="6182878" y="3421571"/>
              <a:ext cx="37693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139"/>
                </a:spcAft>
              </a:pPr>
              <a:r>
                <a:rPr lang="ru-RU" sz="1600" b="1" dirty="0" smtClean="0">
                  <a:solidFill>
                    <a:srgbClr val="05828C"/>
                  </a:solidFill>
                  <a:effectLst/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rPr>
                <a:t>- ОБЕСПЕЧЕНИЕ СООТВЕТСТВИЯ ОФИЦИАЛЬНОГО ПОРТАЛА АДМИНИСТРАЦИИ ГОРОДА СОВРЕМЕННЫМ ТРЕБОВАНИЯМ</a:t>
              </a:r>
            </a:p>
          </p:txBody>
        </p:sp>
        <p:sp>
          <p:nvSpPr>
            <p:cNvPr id="43" name="Управляющая кнопка: настраиваемая 4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77F8831-4E88-C9BB-62E4-C111DFC7E73D}"/>
                </a:ext>
              </a:extLst>
            </p:cNvPr>
            <p:cNvSpPr/>
            <p:nvPr/>
          </p:nvSpPr>
          <p:spPr>
            <a:xfrm rot="10800000">
              <a:off x="10044713" y="3740220"/>
              <a:ext cx="102968" cy="686140"/>
            </a:xfrm>
            <a:prstGeom prst="actionButtonBlank">
              <a:avLst/>
            </a:prstGeom>
            <a:solidFill>
              <a:srgbClr val="058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600" dirty="0">
                <a:latin typeface="Geologica" pitchFamily="2" charset="0"/>
              </a:endParaRPr>
            </a:p>
            <a:p>
              <a:pPr algn="ctr"/>
              <a:endParaRPr lang="ru-RU" sz="1600" dirty="0">
                <a:latin typeface="Geologica" pitchFamily="2" charset="0"/>
              </a:endParaRPr>
            </a:p>
            <a:p>
              <a:pPr algn="ctr"/>
              <a:endParaRPr lang="ru-RU" sz="1600" dirty="0">
                <a:latin typeface="Geologica" pitchFamily="2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10147681" y="3735058"/>
              <a:ext cx="1863310" cy="696464"/>
            </a:xfrm>
            <a:prstGeom prst="roundRect">
              <a:avLst>
                <a:gd name="adj" fmla="val 10000"/>
              </a:avLst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5" name="Группа 14"/>
          <p:cNvGrpSpPr/>
          <p:nvPr/>
        </p:nvGrpSpPr>
        <p:grpSpPr>
          <a:xfrm>
            <a:off x="6182878" y="3327996"/>
            <a:ext cx="5828113" cy="1323439"/>
            <a:chOff x="6182878" y="4505807"/>
            <a:chExt cx="5828113" cy="132343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65AF74-9FA0-5536-8221-D776CDCA40FF}"/>
                </a:ext>
              </a:extLst>
            </p:cNvPr>
            <p:cNvSpPr txBox="1"/>
            <p:nvPr/>
          </p:nvSpPr>
          <p:spPr>
            <a:xfrm>
              <a:off x="6182878" y="4505807"/>
              <a:ext cx="38256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139"/>
                </a:spcAft>
              </a:pPr>
              <a:r>
                <a:rPr lang="ru-RU" sz="1600" b="1" dirty="0" smtClean="0">
                  <a:solidFill>
                    <a:srgbClr val="05828C"/>
                  </a:solidFill>
                  <a:effectLst/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rPr>
                <a:t>- МОДЕРНИЗАЦИЯ (ТЕХНИЧЕСКАЯ РЕАЛИЗАЦИЯ) ОФИЦИАЛЬНОГО ПОРТАЛА АДМИНИСТРАЦИИ ГОРОДА В СООТВЕТСТВИИ С СОВРЕМЕННЫМИ ТРЕБОВАНИЯМИ</a:t>
              </a:r>
            </a:p>
          </p:txBody>
        </p:sp>
        <p:sp>
          <p:nvSpPr>
            <p:cNvPr id="44" name="Управляющая кнопка: настраиваемая 4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77F8831-4E88-C9BB-62E4-C111DFC7E73D}"/>
                </a:ext>
              </a:extLst>
            </p:cNvPr>
            <p:cNvSpPr/>
            <p:nvPr/>
          </p:nvSpPr>
          <p:spPr>
            <a:xfrm rot="10800000">
              <a:off x="10044713" y="4947568"/>
              <a:ext cx="102968" cy="686140"/>
            </a:xfrm>
            <a:prstGeom prst="actionButtonBlank">
              <a:avLst/>
            </a:prstGeom>
            <a:solidFill>
              <a:srgbClr val="058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600" dirty="0">
                <a:latin typeface="Geologica" pitchFamily="2" charset="0"/>
              </a:endParaRPr>
            </a:p>
            <a:p>
              <a:pPr algn="ctr"/>
              <a:endParaRPr lang="ru-RU" sz="1600" dirty="0">
                <a:latin typeface="Geologica" pitchFamily="2" charset="0"/>
              </a:endParaRPr>
            </a:p>
            <a:p>
              <a:pPr algn="ctr"/>
              <a:endParaRPr lang="ru-RU" sz="1600" dirty="0">
                <a:latin typeface="Geologica" pitchFamily="2" charset="0"/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0147681" y="4942405"/>
              <a:ext cx="1863310" cy="696464"/>
            </a:xfrm>
            <a:prstGeom prst="roundRect">
              <a:avLst>
                <a:gd name="adj" fmla="val 10000"/>
              </a:avLst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6" name="Группа 15"/>
          <p:cNvGrpSpPr/>
          <p:nvPr/>
        </p:nvGrpSpPr>
        <p:grpSpPr>
          <a:xfrm>
            <a:off x="6182878" y="5151254"/>
            <a:ext cx="5272191" cy="1020946"/>
            <a:chOff x="6182878" y="5549748"/>
            <a:chExt cx="5272191" cy="102094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2518339-9F37-8CBE-E4E1-B5A845C8793A}"/>
                </a:ext>
              </a:extLst>
            </p:cNvPr>
            <p:cNvSpPr txBox="1"/>
            <p:nvPr/>
          </p:nvSpPr>
          <p:spPr>
            <a:xfrm>
              <a:off x="6182878" y="5644723"/>
              <a:ext cx="36274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139"/>
                </a:spcAft>
              </a:pPr>
              <a:r>
                <a:rPr lang="ru-RU" sz="1600" b="1" dirty="0" smtClean="0">
                  <a:solidFill>
                    <a:srgbClr val="05828C"/>
                  </a:solidFill>
                  <a:effectLst/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rPr>
                <a:t>- УЧАСТИЕ ЖИТЕЛЕЙ ГОРОДА </a:t>
              </a:r>
              <a:br>
                <a:rPr lang="ru-RU" sz="1600" b="1" dirty="0" smtClean="0">
                  <a:solidFill>
                    <a:srgbClr val="05828C"/>
                  </a:solidFill>
                  <a:effectLst/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rPr>
              </a:br>
              <a:r>
                <a:rPr lang="ru-RU" sz="1600" b="1" dirty="0" smtClean="0">
                  <a:solidFill>
                    <a:srgbClr val="05828C"/>
                  </a:solidFill>
                  <a:effectLst/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rPr>
                <a:t>В ОБСУЖДЕНИИ ВОПРОСОВ ЦИФРОВИЗАЦИИ</a:t>
              </a:r>
            </a:p>
          </p:txBody>
        </p:sp>
        <p:sp>
          <p:nvSpPr>
            <p:cNvPr id="64" name="Управляющая кнопка: настраиваемая 6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77F8831-4E88-C9BB-62E4-C111DFC7E73D}"/>
                </a:ext>
              </a:extLst>
            </p:cNvPr>
            <p:cNvSpPr/>
            <p:nvPr/>
          </p:nvSpPr>
          <p:spPr>
            <a:xfrm rot="10800000">
              <a:off x="10044713" y="5717151"/>
              <a:ext cx="102968" cy="686140"/>
            </a:xfrm>
            <a:prstGeom prst="actionButtonBlank">
              <a:avLst/>
            </a:prstGeom>
            <a:solidFill>
              <a:srgbClr val="058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600" dirty="0">
                <a:latin typeface="Geologica" pitchFamily="2" charset="0"/>
              </a:endParaRPr>
            </a:p>
            <a:p>
              <a:pPr algn="ctr"/>
              <a:endParaRPr lang="ru-RU" sz="1600" dirty="0">
                <a:latin typeface="Geologica" pitchFamily="2" charset="0"/>
              </a:endParaRPr>
            </a:p>
            <a:p>
              <a:pPr algn="ctr"/>
              <a:endParaRPr lang="ru-RU" sz="1600" dirty="0">
                <a:latin typeface="Geologica" pitchFamily="2" charset="0"/>
              </a:endParaRPr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10382073" y="5549748"/>
              <a:ext cx="1072996" cy="1020946"/>
            </a:xfrm>
            <a:prstGeom prst="roundRect">
              <a:avLst>
                <a:gd name="adj" fmla="val 10000"/>
              </a:avLst>
            </a:prstGeom>
            <a:blipFill dpi="0" rotWithShape="1">
              <a:blip r:embed="rId9"/>
              <a:srcRect/>
              <a:stretch>
                <a:fillRect l="-12000" r="-11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4" name="TextBox 53"/>
          <p:cNvSpPr txBox="1"/>
          <p:nvPr/>
        </p:nvSpPr>
        <p:spPr>
          <a:xfrm>
            <a:off x="11868373" y="6488668"/>
            <a:ext cx="31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7</a:t>
            </a:r>
            <a:endParaRPr lang="ru-RU" b="1" dirty="0" smtClean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6FB44E-1648-4E2B-9901-2693E1BFE1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4939" r="52973" b="14299"/>
          <a:stretch/>
        </p:blipFill>
        <p:spPr>
          <a:xfrm>
            <a:off x="-152400" y="0"/>
            <a:ext cx="12344400" cy="6857999"/>
          </a:xfrm>
          <a:custGeom>
            <a:avLst/>
            <a:gdLst>
              <a:gd name="connsiteX0" fmla="*/ 0 w 11963400"/>
              <a:gd name="connsiteY0" fmla="*/ 0 h 6858000"/>
              <a:gd name="connsiteX1" fmla="*/ 11963400 w 11963400"/>
              <a:gd name="connsiteY1" fmla="*/ 0 h 6858000"/>
              <a:gd name="connsiteX2" fmla="*/ 11963400 w 11963400"/>
              <a:gd name="connsiteY2" fmla="*/ 6858000 h 6858000"/>
              <a:gd name="connsiteX3" fmla="*/ 0 w 11963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3400" h="6858000">
                <a:moveTo>
                  <a:pt x="0" y="0"/>
                </a:moveTo>
                <a:lnTo>
                  <a:pt x="11963400" y="0"/>
                </a:lnTo>
                <a:lnTo>
                  <a:pt x="119634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381000"/>
            <a:ext cx="815510" cy="9950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94981" y="4114800"/>
            <a:ext cx="54689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СПАСИБО </a:t>
            </a:r>
            <a:r>
              <a:rPr lang="ru-RU" sz="5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     ЗА </a:t>
            </a:r>
            <a:r>
              <a:rPr lang="ru-RU" sz="5400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ВНИМАНИЕ!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257800"/>
            <a:ext cx="990600" cy="990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69C802-C958-4473-85A4-141B7DB17645}"/>
              </a:ext>
            </a:extLst>
          </p:cNvPr>
          <p:cNvSpPr txBox="1"/>
          <p:nvPr/>
        </p:nvSpPr>
        <p:spPr>
          <a:xfrm>
            <a:off x="228600" y="715547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АДМИНИСТРАЦИЯ ГОРОДА </a:t>
            </a:r>
            <a:r>
              <a:rPr lang="ru-RU" sz="1400" dirty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СУРГУТА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9C802-C958-4473-85A4-141B7DB17645}"/>
              </a:ext>
            </a:extLst>
          </p:cNvPr>
          <p:cNvSpPr txBox="1"/>
          <p:nvPr/>
        </p:nvSpPr>
        <p:spPr>
          <a:xfrm>
            <a:off x="228600" y="371912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ХАНТЫ-МАНСИЙСКИЙ АВТОНОМНЫЙ ОКРУГ-ЮГРА</a:t>
            </a:r>
            <a:endParaRPr lang="ru-RU" sz="1400" dirty="0">
              <a:solidFill>
                <a:srgbClr val="005D64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7421</TotalTime>
  <Words>434</Words>
  <Application>Microsoft Office PowerPoint</Application>
  <PresentationFormat>Широкоэкранный</PresentationFormat>
  <Paragraphs>107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Geologica</vt:lpstr>
      <vt:lpstr>Geologica Medium</vt:lpstr>
      <vt:lpstr>Geologica Thin</vt:lpstr>
      <vt:lpstr>Inter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MALAYA_RODINA_Presentation_03</dc:title>
  <dc:creator>Гришко Дмитрий Владимирович</dc:creator>
  <cp:lastModifiedBy>Софрони Андрей Георгиевич</cp:lastModifiedBy>
  <cp:revision>737</cp:revision>
  <dcterms:created xsi:type="dcterms:W3CDTF">2024-12-24T07:49:59Z</dcterms:created>
  <dcterms:modified xsi:type="dcterms:W3CDTF">2026-03-10T10:25:36Z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2024-11-20T00:00:00Z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2024-12-24T00:00:00Z</vt:filetime>
  </property>
  <property fmtid="{D5CDD505-2E9C-101B-9397-08002B2CF9AE}" pid="5" name="Producer">
    <vt:lpwstr>Adobe PDF library 16.03</vt:lpwstr>
  </property>
</Properties>
</file>